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678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bg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bg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4/19/2020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bg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7999"/>
                </a:lnTo>
                <a:lnTo>
                  <a:pt x="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7892" y="309371"/>
            <a:ext cx="10356214" cy="12934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bg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61798" y="2017267"/>
            <a:ext cx="11268402" cy="46126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ronavirus.gov/" TargetMode="External"/><Relationship Id="rId2" Type="http://schemas.openxmlformats.org/officeDocument/2006/relationships/hyperlink" Target="http://www.cdc.gov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USA.gov/Coronavirus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training@jgwgroup.com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hyperlink" Target="http://www.jgwgroup.com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022683"/>
            <a:ext cx="12192000" cy="48126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479953" y="171195"/>
            <a:ext cx="324421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0" spc="420" dirty="0">
                <a:latin typeface="Times New Roman"/>
                <a:cs typeface="Times New Roman"/>
              </a:rPr>
              <a:t>JGW</a:t>
            </a:r>
            <a:r>
              <a:rPr sz="4000" b="0" spc="225" dirty="0">
                <a:latin typeface="Times New Roman"/>
                <a:cs typeface="Times New Roman"/>
              </a:rPr>
              <a:t> </a:t>
            </a:r>
            <a:r>
              <a:rPr sz="4000" b="0" spc="860" dirty="0">
                <a:latin typeface="Times New Roman"/>
                <a:cs typeface="Times New Roman"/>
              </a:rPr>
              <a:t>Group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887465" y="6095491"/>
            <a:ext cx="88366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350" dirty="0">
                <a:solidFill>
                  <a:srgbClr val="FFFFFF"/>
                </a:solidFill>
                <a:latin typeface="Lucida Sans Unicode"/>
                <a:cs typeface="Lucida Sans Unicode"/>
              </a:rPr>
              <a:t>Mail</a:t>
            </a:r>
            <a:r>
              <a:rPr sz="2400" spc="2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2400" spc="345" dirty="0">
                <a:solidFill>
                  <a:srgbClr val="FFFFFF"/>
                </a:solidFill>
                <a:latin typeface="Lucida Sans Unicode"/>
                <a:cs typeface="Lucida Sans Unicode"/>
              </a:rPr>
              <a:t>Handlers</a:t>
            </a:r>
            <a:r>
              <a:rPr sz="2400" spc="1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2400" spc="210" dirty="0">
                <a:solidFill>
                  <a:srgbClr val="FFFFFF"/>
                </a:solidFill>
                <a:latin typeface="Lucida Sans Unicode"/>
                <a:cs typeface="Lucida Sans Unicode"/>
              </a:rPr>
              <a:t>Safety</a:t>
            </a:r>
            <a:r>
              <a:rPr sz="2400" spc="1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2400" spc="365" dirty="0">
                <a:solidFill>
                  <a:srgbClr val="FFFFFF"/>
                </a:solidFill>
                <a:latin typeface="Lucida Sans Unicode"/>
                <a:cs typeface="Lucida Sans Unicode"/>
              </a:rPr>
              <a:t>and</a:t>
            </a:r>
            <a:r>
              <a:rPr sz="2400" spc="25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2400" spc="290" dirty="0">
                <a:solidFill>
                  <a:srgbClr val="FFFFFF"/>
                </a:solidFill>
                <a:latin typeface="Lucida Sans Unicode"/>
                <a:cs typeface="Lucida Sans Unicode"/>
              </a:rPr>
              <a:t>Security</a:t>
            </a:r>
            <a:r>
              <a:rPr sz="2400" spc="1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2400" spc="345" dirty="0">
                <a:solidFill>
                  <a:srgbClr val="FFFFFF"/>
                </a:solidFill>
                <a:latin typeface="Lucida Sans Unicode"/>
                <a:cs typeface="Lucida Sans Unicode"/>
              </a:rPr>
              <a:t>Training</a:t>
            </a:r>
            <a:r>
              <a:rPr sz="2400" spc="10" dirty="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sz="2400" spc="140" dirty="0">
                <a:solidFill>
                  <a:srgbClr val="FFFFFF"/>
                </a:solidFill>
                <a:latin typeface="Lucida Sans Unicode"/>
                <a:cs typeface="Lucida Sans Unicode"/>
              </a:rPr>
              <a:t>Series</a:t>
            </a:r>
            <a:endParaRPr sz="2400">
              <a:latin typeface="Lucida Sans Unicode"/>
              <a:cs typeface="Lucida Sans Unicode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799526" y="1517266"/>
            <a:ext cx="6598920" cy="381571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919605" marR="5080" indent="2522220" algn="r">
              <a:lnSpc>
                <a:spcPts val="7200"/>
              </a:lnSpc>
              <a:spcBef>
                <a:spcPts val="675"/>
              </a:spcBef>
            </a:pPr>
            <a:r>
              <a:rPr sz="6300" b="1" i="1" spc="1095" dirty="0">
                <a:solidFill>
                  <a:srgbClr val="FFFFFF"/>
                </a:solidFill>
                <a:latin typeface="Arial"/>
                <a:cs typeface="Arial"/>
              </a:rPr>
              <a:t>Ma</a:t>
            </a:r>
            <a:r>
              <a:rPr sz="6300" b="1" i="1" spc="445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6300" b="1" i="1" spc="1964" dirty="0">
                <a:solidFill>
                  <a:srgbClr val="FFFFFF"/>
                </a:solidFill>
                <a:latin typeface="Arial"/>
                <a:cs typeface="Arial"/>
              </a:rPr>
              <a:t>l  </a:t>
            </a:r>
            <a:r>
              <a:rPr sz="6300" b="1" i="1" spc="1080" dirty="0">
                <a:solidFill>
                  <a:srgbClr val="FFFFFF"/>
                </a:solidFill>
                <a:latin typeface="Arial"/>
                <a:cs typeface="Arial"/>
              </a:rPr>
              <a:t>Ha</a:t>
            </a:r>
            <a:r>
              <a:rPr sz="6300" b="1" i="1" spc="104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6300" b="1" i="1" spc="1275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6300" b="1" i="1" spc="1964" dirty="0">
                <a:solidFill>
                  <a:srgbClr val="FFFFFF"/>
                </a:solidFill>
                <a:latin typeface="Arial"/>
                <a:cs typeface="Arial"/>
              </a:rPr>
              <a:t>l</a:t>
            </a:r>
            <a:r>
              <a:rPr sz="6300" b="1" i="1" spc="944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6300" b="1" i="1" spc="1235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6300" b="1" i="1" spc="1135" dirty="0">
                <a:solidFill>
                  <a:srgbClr val="FFFFFF"/>
                </a:solidFill>
                <a:latin typeface="Arial"/>
                <a:cs typeface="Arial"/>
              </a:rPr>
              <a:t>g</a:t>
            </a:r>
            <a:endParaRPr sz="6300">
              <a:latin typeface="Arial"/>
              <a:cs typeface="Arial"/>
            </a:endParaRPr>
          </a:p>
          <a:p>
            <a:pPr marR="5715" algn="r">
              <a:lnSpc>
                <a:spcPts val="7020"/>
              </a:lnSpc>
            </a:pPr>
            <a:r>
              <a:rPr sz="6300" b="1" i="1" spc="505" dirty="0">
                <a:solidFill>
                  <a:srgbClr val="FFFFFF"/>
                </a:solidFill>
                <a:latin typeface="Arial"/>
                <a:cs typeface="Arial"/>
              </a:rPr>
              <a:t>Sa</a:t>
            </a:r>
            <a:r>
              <a:rPr sz="6300" b="1" i="1" spc="285" dirty="0">
                <a:solidFill>
                  <a:srgbClr val="FFFFFF"/>
                </a:solidFill>
                <a:latin typeface="Arial"/>
                <a:cs typeface="Arial"/>
              </a:rPr>
              <a:t>f</a:t>
            </a:r>
            <a:r>
              <a:rPr sz="6300" b="1" i="1" spc="139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6300" b="1" i="1" spc="84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6300" b="1" i="1" spc="360" dirty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endParaRPr sz="6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45"/>
              </a:spcBef>
            </a:pPr>
            <a:r>
              <a:rPr sz="4000" spc="900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4000" spc="2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000" spc="103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4000" spc="2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000" spc="705" dirty="0">
                <a:solidFill>
                  <a:srgbClr val="FFFFFF"/>
                </a:solidFill>
                <a:latin typeface="Times New Roman"/>
                <a:cs typeface="Times New Roman"/>
              </a:rPr>
              <a:t>age</a:t>
            </a:r>
            <a:r>
              <a:rPr sz="4000" spc="2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000" spc="1000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4000" spc="2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4000" spc="325" dirty="0">
                <a:solidFill>
                  <a:srgbClr val="FFFFFF"/>
                </a:solidFill>
                <a:latin typeface="Times New Roman"/>
                <a:cs typeface="Times New Roman"/>
              </a:rPr>
              <a:t>COVID-19</a:t>
            </a:r>
            <a:endParaRPr sz="4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19989" y="611124"/>
            <a:ext cx="475488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How </a:t>
            </a:r>
            <a:r>
              <a:rPr dirty="0"/>
              <a:t>Do </a:t>
            </a:r>
            <a:r>
              <a:rPr spc="-85" dirty="0"/>
              <a:t>We</a:t>
            </a:r>
            <a:r>
              <a:rPr spc="-45" dirty="0"/>
              <a:t> </a:t>
            </a:r>
            <a:r>
              <a:rPr spc="-15" dirty="0"/>
              <a:t>Respond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95779"/>
            <a:ext cx="10217150" cy="2915285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241300" marR="5080" indent="-228600">
              <a:lnSpc>
                <a:spcPts val="3000"/>
              </a:lnSpc>
              <a:spcBef>
                <a:spcPts val="50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What </a:t>
            </a:r>
            <a:r>
              <a:rPr sz="2800" spc="-20" dirty="0">
                <a:solidFill>
                  <a:srgbClr val="FFFFFF"/>
                </a:solidFill>
                <a:latin typeface="Calibri"/>
                <a:cs typeface="Calibri"/>
              </a:rPr>
              <a:t>steps </a:t>
            </a: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can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I </a:t>
            </a:r>
            <a:r>
              <a:rPr sz="2800" spc="-35" dirty="0">
                <a:solidFill>
                  <a:srgbClr val="FFFFFF"/>
                </a:solidFill>
                <a:latin typeface="Calibri"/>
                <a:cs typeface="Calibri"/>
              </a:rPr>
              <a:t>take </a:t>
            </a:r>
            <a:r>
              <a:rPr sz="2800" spc="-15" dirty="0">
                <a:solidFill>
                  <a:srgbClr val="FFFFFF"/>
                </a:solidFill>
                <a:latin typeface="Calibri"/>
                <a:cs typeface="Calibri"/>
              </a:rPr>
              <a:t>to protect </a:t>
            </a:r>
            <a:r>
              <a:rPr sz="2800" spc="-30" dirty="0">
                <a:solidFill>
                  <a:srgbClr val="FFFFFF"/>
                </a:solidFill>
                <a:latin typeface="Calibri"/>
                <a:cs typeface="Calibri"/>
              </a:rPr>
              <a:t>my </a:t>
            </a:r>
            <a:r>
              <a:rPr sz="2800" spc="-15" dirty="0">
                <a:solidFill>
                  <a:srgbClr val="FFFFFF"/>
                </a:solidFill>
                <a:latin typeface="Calibri"/>
                <a:cs typeface="Calibri"/>
              </a:rPr>
              <a:t>team </a:t>
            </a:r>
            <a:r>
              <a:rPr sz="2800" spc="-5" dirty="0">
                <a:solidFill>
                  <a:srgbClr val="FFFFFF"/>
                </a:solidFill>
                <a:latin typeface="Calibri"/>
                <a:cs typeface="Calibri"/>
              </a:rPr>
              <a:t>while </a:t>
            </a: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continuing </a:t>
            </a:r>
            <a:r>
              <a:rPr sz="2800" spc="-15" dirty="0">
                <a:solidFill>
                  <a:srgbClr val="FFFFFF"/>
                </a:solidFill>
                <a:latin typeface="Calibri"/>
                <a:cs typeface="Calibri"/>
              </a:rPr>
              <a:t>to provide 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service?</a:t>
            </a:r>
            <a:endParaRPr sz="280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190"/>
              </a:spcBef>
              <a:buFont typeface="Arial"/>
              <a:buChar char="•"/>
              <a:tabLst>
                <a:tab pos="698500" algn="l"/>
              </a:tabLst>
            </a:pPr>
            <a:r>
              <a:rPr sz="2400" spc="-25" dirty="0">
                <a:solidFill>
                  <a:srgbClr val="FFFFFF"/>
                </a:solidFill>
                <a:latin typeface="Calibri"/>
                <a:cs typeface="Calibri"/>
              </a:rPr>
              <a:t>Stay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 informed</a:t>
            </a:r>
            <a:endParaRPr sz="240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215"/>
              </a:spcBef>
              <a:buFont typeface="Arial"/>
              <a:buChar char="•"/>
              <a:tabLst>
                <a:tab pos="698500" algn="l"/>
              </a:tabLst>
            </a:pPr>
            <a:r>
              <a:rPr sz="2400" spc="-25" dirty="0">
                <a:solidFill>
                  <a:srgbClr val="FFFFFF"/>
                </a:solidFill>
                <a:latin typeface="Calibri"/>
                <a:cs typeface="Calibri"/>
              </a:rPr>
              <a:t>Validate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15" dirty="0">
                <a:solidFill>
                  <a:srgbClr val="FFFFFF"/>
                </a:solidFill>
                <a:latin typeface="Calibri"/>
                <a:cs typeface="Calibri"/>
              </a:rPr>
              <a:t>information</a:t>
            </a:r>
            <a:endParaRPr sz="240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219"/>
              </a:spcBef>
              <a:buFont typeface="Arial"/>
              <a:buChar char="•"/>
              <a:tabLst>
                <a:tab pos="698500" algn="l"/>
              </a:tabLst>
            </a:pP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Update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reassure your team</a:t>
            </a:r>
            <a:r>
              <a:rPr sz="24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daily</a:t>
            </a:r>
            <a:endParaRPr sz="24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buClr>
                <a:srgbClr val="FFFFFF"/>
              </a:buClr>
              <a:buFont typeface="Arial"/>
              <a:buChar char="•"/>
            </a:pPr>
            <a:endParaRPr sz="305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solidFill>
                  <a:srgbClr val="FFFFFF"/>
                </a:solidFill>
                <a:latin typeface="Calibri"/>
                <a:cs typeface="Calibri"/>
              </a:rPr>
              <a:t>How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do </a:t>
            </a:r>
            <a:r>
              <a:rPr sz="2800" spc="-15" dirty="0">
                <a:solidFill>
                  <a:srgbClr val="FFFFFF"/>
                </a:solidFill>
                <a:latin typeface="Calibri"/>
                <a:cs typeface="Calibri"/>
              </a:rPr>
              <a:t>we guard against rumors </a:t>
            </a:r>
            <a:r>
              <a:rPr sz="2800" spc="-5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2800" spc="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misinformation?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4452" rIns="0" bIns="0" rtlCol="0">
            <a:spAutoFit/>
          </a:bodyPr>
          <a:lstStyle/>
          <a:p>
            <a:pPr marL="808926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Questions</a:t>
            </a:r>
          </a:p>
        </p:txBody>
      </p:sp>
      <p:sp>
        <p:nvSpPr>
          <p:cNvPr id="3" name="object 3"/>
          <p:cNvSpPr/>
          <p:nvPr/>
        </p:nvSpPr>
        <p:spPr>
          <a:xfrm>
            <a:off x="0" y="2045367"/>
            <a:ext cx="12192000" cy="48126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4452" rIns="0" bIns="0" rtlCol="0">
            <a:spAutoFit/>
          </a:bodyPr>
          <a:lstStyle/>
          <a:p>
            <a:pPr marL="7878445">
              <a:lnSpc>
                <a:spcPct val="100000"/>
              </a:lnSpc>
              <a:spcBef>
                <a:spcPts val="100"/>
              </a:spcBef>
            </a:pPr>
            <a:r>
              <a:rPr spc="-95" dirty="0"/>
              <a:t>R</a:t>
            </a:r>
            <a:r>
              <a:rPr spc="-45" dirty="0"/>
              <a:t>e</a:t>
            </a:r>
            <a:r>
              <a:rPr spc="-135" dirty="0"/>
              <a:t>f</a:t>
            </a:r>
            <a:r>
              <a:rPr dirty="0"/>
              <a:t>e</a:t>
            </a:r>
            <a:r>
              <a:rPr spc="-75" dirty="0"/>
              <a:t>r</a:t>
            </a:r>
            <a:r>
              <a:rPr dirty="0"/>
              <a:t>ences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16532"/>
            <a:ext cx="8729345" cy="206756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720"/>
              </a:spcBef>
              <a:buFont typeface="Arial"/>
              <a:buChar char="•"/>
              <a:tabLst>
                <a:tab pos="241300" algn="l"/>
                <a:tab pos="3176905" algn="l"/>
              </a:tabLst>
            </a:pPr>
            <a:r>
              <a:rPr sz="2800" spc="-20" dirty="0">
                <a:solidFill>
                  <a:srgbClr val="FFFFFF"/>
                </a:solidFill>
                <a:latin typeface="Calibri"/>
                <a:cs typeface="Calibri"/>
              </a:rPr>
              <a:t>Centers</a:t>
            </a:r>
            <a:r>
              <a:rPr sz="28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solidFill>
                  <a:srgbClr val="FFFFFF"/>
                </a:solidFill>
                <a:latin typeface="Calibri"/>
                <a:cs typeface="Calibri"/>
              </a:rPr>
              <a:t>for</a:t>
            </a:r>
            <a:r>
              <a:rPr sz="28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Calibri"/>
                <a:cs typeface="Calibri"/>
              </a:rPr>
              <a:t>Disease	</a:t>
            </a:r>
            <a:r>
              <a:rPr sz="2800" spc="-15" dirty="0">
                <a:solidFill>
                  <a:srgbClr val="FFFFFF"/>
                </a:solidFill>
                <a:latin typeface="Calibri"/>
                <a:cs typeface="Calibri"/>
              </a:rPr>
              <a:t>Control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sz="2800" spc="-15" dirty="0">
                <a:solidFill>
                  <a:srgbClr val="FFFFFF"/>
                </a:solidFill>
                <a:latin typeface="Calibri"/>
                <a:cs typeface="Calibri"/>
              </a:rPr>
              <a:t>Prevention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-</a:t>
            </a:r>
            <a:r>
              <a:rPr sz="2800" spc="5" dirty="0">
                <a:solidFill>
                  <a:srgbClr val="0563C1"/>
                </a:solidFill>
                <a:latin typeface="Calibri"/>
                <a:cs typeface="Calibri"/>
              </a:rPr>
              <a:t> </a:t>
            </a:r>
            <a:r>
              <a:rPr sz="2800" u="heavy" spc="-20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Calibri"/>
                <a:cs typeface="Calibri"/>
                <a:hlinkClick r:id="rId2"/>
              </a:rPr>
              <a:t>www.cdc.gov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2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solidFill>
                  <a:srgbClr val="FFFFFF"/>
                </a:solidFill>
                <a:latin typeface="Calibri"/>
                <a:cs typeface="Calibri"/>
              </a:rPr>
              <a:t>CDC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– FEMA -</a:t>
            </a:r>
            <a:r>
              <a:rPr sz="2800" spc="20" dirty="0">
                <a:solidFill>
                  <a:srgbClr val="0563C1"/>
                </a:solidFill>
                <a:latin typeface="Calibri"/>
                <a:cs typeface="Calibri"/>
              </a:rPr>
              <a:t> </a:t>
            </a:r>
            <a:r>
              <a:rPr sz="2800" u="heavy" spc="-20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Calibri"/>
                <a:cs typeface="Calibri"/>
                <a:hlinkClick r:id="rId3"/>
              </a:rPr>
              <a:t>www.coronavirus.gov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5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5" dirty="0">
                <a:solidFill>
                  <a:srgbClr val="FFFFFF"/>
                </a:solidFill>
                <a:latin typeface="Calibri"/>
                <a:cs typeface="Calibri"/>
              </a:rPr>
              <a:t>USA.Gov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–</a:t>
            </a:r>
            <a:r>
              <a:rPr sz="2800" spc="15" dirty="0">
                <a:solidFill>
                  <a:srgbClr val="0563C1"/>
                </a:solidFill>
                <a:latin typeface="Calibri"/>
                <a:cs typeface="Calibri"/>
              </a:rPr>
              <a:t> </a:t>
            </a:r>
            <a:r>
              <a:rPr sz="2800" u="heavy" spc="-15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Calibri"/>
                <a:cs typeface="Calibri"/>
                <a:hlinkClick r:id="rId4"/>
              </a:rPr>
              <a:t>www.USA.gov/Coronavirus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74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25" dirty="0">
                <a:solidFill>
                  <a:srgbClr val="FFFFFF"/>
                </a:solidFill>
                <a:latin typeface="Calibri"/>
                <a:cs typeface="Calibri"/>
              </a:rPr>
              <a:t>State</a:t>
            </a: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FFFFFF"/>
                </a:solidFill>
                <a:latin typeface="Calibri"/>
                <a:cs typeface="Calibri"/>
              </a:rPr>
              <a:t>Resources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52988" y="309371"/>
            <a:ext cx="6921500" cy="1293495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12700" marR="5080" indent="4106545">
              <a:lnSpc>
                <a:spcPts val="4700"/>
              </a:lnSpc>
              <a:spcBef>
                <a:spcPts val="740"/>
              </a:spcBef>
            </a:pPr>
            <a:r>
              <a:rPr dirty="0"/>
              <a:t>I</a:t>
            </a:r>
            <a:r>
              <a:rPr spc="-45" dirty="0"/>
              <a:t>n</a:t>
            </a:r>
            <a:r>
              <a:rPr dirty="0"/>
              <a:t>t</a:t>
            </a:r>
            <a:r>
              <a:rPr spc="-90" dirty="0"/>
              <a:t>r</a:t>
            </a:r>
            <a:r>
              <a:rPr dirty="0"/>
              <a:t>odu</a:t>
            </a:r>
            <a:r>
              <a:rPr spc="5" dirty="0"/>
              <a:t>c</a:t>
            </a:r>
            <a:r>
              <a:rPr dirty="0"/>
              <a:t>ti</a:t>
            </a:r>
            <a:r>
              <a:rPr spc="5" dirty="0"/>
              <a:t>o</a:t>
            </a:r>
            <a:r>
              <a:rPr dirty="0"/>
              <a:t>n  </a:t>
            </a:r>
            <a:r>
              <a:rPr spc="-20" dirty="0"/>
              <a:t>Keith </a:t>
            </a:r>
            <a:r>
              <a:rPr spc="-5" dirty="0"/>
              <a:t>James </a:t>
            </a:r>
            <a:r>
              <a:rPr dirty="0"/>
              <a:t>– </a:t>
            </a:r>
            <a:r>
              <a:rPr spc="-55" dirty="0"/>
              <a:t>Training</a:t>
            </a:r>
            <a:r>
              <a:rPr spc="10" dirty="0"/>
              <a:t> </a:t>
            </a:r>
            <a:r>
              <a:rPr spc="-15" dirty="0"/>
              <a:t>Director</a:t>
            </a:r>
          </a:p>
        </p:txBody>
      </p:sp>
      <p:sp>
        <p:nvSpPr>
          <p:cNvPr id="3" name="object 3"/>
          <p:cNvSpPr/>
          <p:nvPr/>
        </p:nvSpPr>
        <p:spPr>
          <a:xfrm>
            <a:off x="7011291" y="3429000"/>
            <a:ext cx="4797648" cy="301663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61798" y="2017267"/>
            <a:ext cx="5713730" cy="4612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135"/>
              </a:lnSpc>
              <a:spcBef>
                <a:spcPts val="100"/>
              </a:spcBef>
            </a:pP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Contact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Information:</a:t>
            </a:r>
            <a:endParaRPr sz="1800">
              <a:latin typeface="Calibri"/>
              <a:cs typeface="Calibri"/>
            </a:endParaRPr>
          </a:p>
          <a:p>
            <a:pPr marL="12700" marR="2938145">
              <a:lnSpc>
                <a:spcPts val="2180"/>
              </a:lnSpc>
              <a:spcBef>
                <a:spcPts val="30"/>
              </a:spcBef>
            </a:pP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M.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K.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James, 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Training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Director 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JGW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Group</a:t>
            </a:r>
            <a:endParaRPr sz="1800">
              <a:latin typeface="Calibri"/>
              <a:cs typeface="Calibri"/>
            </a:endParaRPr>
          </a:p>
          <a:p>
            <a:pPr marL="12700" marR="3361690">
              <a:lnSpc>
                <a:spcPts val="2110"/>
              </a:lnSpc>
              <a:spcBef>
                <a:spcPts val="90"/>
              </a:spcBef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1801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Robert Fulton Drive  Suite</a:t>
            </a:r>
            <a:r>
              <a:rPr sz="18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400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ts val="2100"/>
              </a:lnSpc>
            </a:pPr>
            <a:r>
              <a:rPr sz="1800" spc="-15" dirty="0">
                <a:solidFill>
                  <a:srgbClr val="FFFFFF"/>
                </a:solidFill>
                <a:latin typeface="Calibri"/>
                <a:cs typeface="Calibri"/>
              </a:rPr>
              <a:t>Reston, </a:t>
            </a:r>
            <a:r>
              <a:rPr sz="1800" spc="-45" dirty="0">
                <a:solidFill>
                  <a:srgbClr val="FFFFFF"/>
                </a:solidFill>
                <a:latin typeface="Calibri"/>
                <a:cs typeface="Calibri"/>
              </a:rPr>
              <a:t>VA</a:t>
            </a:r>
            <a:r>
              <a:rPr sz="18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20191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ts val="2135"/>
              </a:lnSpc>
            </a:pPr>
            <a:r>
              <a:rPr sz="1800" spc="-45" dirty="0">
                <a:solidFill>
                  <a:srgbClr val="FFFFFF"/>
                </a:solidFill>
                <a:latin typeface="Calibri"/>
                <a:cs typeface="Calibri"/>
              </a:rPr>
              <a:t>Tel: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703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547-6270</a:t>
            </a:r>
            <a:endParaRPr sz="1800">
              <a:latin typeface="Calibri"/>
              <a:cs typeface="Calibri"/>
            </a:endParaRPr>
          </a:p>
          <a:p>
            <a:pPr marL="12700" marR="3448050">
              <a:lnSpc>
                <a:spcPts val="2210"/>
              </a:lnSpc>
              <a:spcBef>
                <a:spcPts val="55"/>
              </a:spcBef>
            </a:pPr>
            <a:r>
              <a:rPr sz="1800" u="sng" spc="-10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Calibri"/>
                <a:cs typeface="Calibri"/>
                <a:hlinkClick r:id="rId3"/>
              </a:rPr>
              <a:t>training@jgwgroup.com </a:t>
            </a:r>
            <a:r>
              <a:rPr sz="1800" spc="-10" dirty="0">
                <a:solidFill>
                  <a:srgbClr val="0563C1"/>
                </a:solidFill>
                <a:latin typeface="Calibri"/>
                <a:cs typeface="Calibri"/>
              </a:rPr>
              <a:t> </a:t>
            </a:r>
            <a:r>
              <a:rPr sz="1800" u="sng" spc="-15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Calibri"/>
                <a:cs typeface="Calibri"/>
                <a:hlinkClick r:id="rId4"/>
              </a:rPr>
              <a:t>www.jgwgroup.com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95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Established </a:t>
            </a:r>
            <a:r>
              <a:rPr sz="1800" b="1" spc="-5" dirty="0">
                <a:solidFill>
                  <a:srgbClr val="FFFFFF"/>
                </a:solidFill>
                <a:latin typeface="Calibri"/>
                <a:cs typeface="Calibri"/>
              </a:rPr>
              <a:t>in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1980, </a:t>
            </a:r>
            <a:r>
              <a:rPr sz="1800" b="1" spc="-5" dirty="0">
                <a:solidFill>
                  <a:srgbClr val="FFFFFF"/>
                </a:solidFill>
                <a:latin typeface="Calibri"/>
                <a:cs typeface="Calibri"/>
              </a:rPr>
              <a:t>JGW </a:t>
            </a: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Group specializes </a:t>
            </a:r>
            <a:r>
              <a:rPr sz="1800" b="1" spc="-5" dirty="0">
                <a:solidFill>
                  <a:srgbClr val="FFFFFF"/>
                </a:solidFill>
                <a:latin typeface="Calibri"/>
                <a:cs typeface="Calibri"/>
              </a:rPr>
              <a:t>in business  support; including </a:t>
            </a:r>
            <a:r>
              <a:rPr sz="1800" b="1" spc="-15" dirty="0">
                <a:solidFill>
                  <a:srgbClr val="FFFFFF"/>
                </a:solidFill>
                <a:latin typeface="Calibri"/>
                <a:cs typeface="Calibri"/>
              </a:rPr>
              <a:t>Marketing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&amp; </a:t>
            </a:r>
            <a:r>
              <a:rPr sz="1800" b="1" spc="-5" dirty="0">
                <a:solidFill>
                  <a:srgbClr val="FFFFFF"/>
                </a:solidFill>
                <a:latin typeface="Calibri"/>
                <a:cs typeface="Calibri"/>
              </a:rPr>
              <a:t>Sales, </a:t>
            </a: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Business  Development, </a:t>
            </a:r>
            <a:r>
              <a:rPr sz="1800" b="1" spc="-15" dirty="0">
                <a:solidFill>
                  <a:srgbClr val="FFFFFF"/>
                </a:solidFill>
                <a:latin typeface="Calibri"/>
                <a:cs typeface="Calibri"/>
              </a:rPr>
              <a:t>Strategic </a:t>
            </a: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Development, Contractual </a:t>
            </a:r>
            <a:r>
              <a:rPr sz="1800" b="1" spc="-5" dirty="0">
                <a:solidFill>
                  <a:srgbClr val="FFFFFF"/>
                </a:solidFill>
                <a:latin typeface="Calibri"/>
                <a:cs typeface="Calibri"/>
              </a:rPr>
              <a:t>Planning,  </a:t>
            </a: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Proposal </a:t>
            </a:r>
            <a:r>
              <a:rPr sz="1800" b="1" spc="-15" dirty="0">
                <a:solidFill>
                  <a:srgbClr val="FFFFFF"/>
                </a:solidFill>
                <a:latin typeface="Calibri"/>
                <a:cs typeface="Calibri"/>
              </a:rPr>
              <a:t>Preparation, </a:t>
            </a: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New Equipment Fielding </a:t>
            </a:r>
            <a:r>
              <a:rPr sz="1800" b="1" spc="-5" dirty="0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sz="1800" b="1" spc="-20" dirty="0">
                <a:solidFill>
                  <a:srgbClr val="FFFFFF"/>
                </a:solidFill>
                <a:latin typeface="Calibri"/>
                <a:cs typeface="Calibri"/>
              </a:rPr>
              <a:t>Training,  </a:t>
            </a:r>
            <a:r>
              <a:rPr sz="1800" b="1" spc="-5" dirty="0">
                <a:solidFill>
                  <a:srgbClr val="FFFFFF"/>
                </a:solidFill>
                <a:latin typeface="Calibri"/>
                <a:cs typeface="Calibri"/>
              </a:rPr>
              <a:t>and Mail </a:t>
            </a:r>
            <a:r>
              <a:rPr sz="1800" b="1" spc="-15" dirty="0">
                <a:solidFill>
                  <a:srgbClr val="FFFFFF"/>
                </a:solidFill>
                <a:latin typeface="Calibri"/>
                <a:cs typeface="Calibri"/>
              </a:rPr>
              <a:t>Center Safety </a:t>
            </a:r>
            <a:r>
              <a:rPr sz="1800" b="1" spc="-5" dirty="0">
                <a:solidFill>
                  <a:srgbClr val="FFFFFF"/>
                </a:solidFill>
                <a:latin typeface="Calibri"/>
                <a:cs typeface="Calibri"/>
              </a:rPr>
              <a:t>and Security </a:t>
            </a: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Process Development  </a:t>
            </a:r>
            <a:r>
              <a:rPr sz="1800" b="1" spc="-5" dirty="0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sz="1800" b="1" spc="-20" dirty="0">
                <a:solidFill>
                  <a:srgbClr val="FFFFFF"/>
                </a:solidFill>
                <a:latin typeface="Calibri"/>
                <a:cs typeface="Calibri"/>
              </a:rPr>
              <a:t>Training.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790229" y="3429000"/>
            <a:ext cx="2780957" cy="97938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52988" y="309371"/>
            <a:ext cx="6921500" cy="1293495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12700" marR="5080" indent="4106545">
              <a:lnSpc>
                <a:spcPts val="4700"/>
              </a:lnSpc>
              <a:spcBef>
                <a:spcPts val="740"/>
              </a:spcBef>
            </a:pPr>
            <a:r>
              <a:rPr dirty="0"/>
              <a:t>I</a:t>
            </a:r>
            <a:r>
              <a:rPr spc="-45" dirty="0"/>
              <a:t>n</a:t>
            </a:r>
            <a:r>
              <a:rPr dirty="0"/>
              <a:t>t</a:t>
            </a:r>
            <a:r>
              <a:rPr spc="-90" dirty="0"/>
              <a:t>r</a:t>
            </a:r>
            <a:r>
              <a:rPr dirty="0"/>
              <a:t>odu</a:t>
            </a:r>
            <a:r>
              <a:rPr spc="5" dirty="0"/>
              <a:t>c</a:t>
            </a:r>
            <a:r>
              <a:rPr dirty="0"/>
              <a:t>ti</a:t>
            </a:r>
            <a:r>
              <a:rPr spc="5" dirty="0"/>
              <a:t>o</a:t>
            </a:r>
            <a:r>
              <a:rPr dirty="0"/>
              <a:t>n  </a:t>
            </a:r>
            <a:r>
              <a:rPr spc="-20" dirty="0"/>
              <a:t>Keith </a:t>
            </a:r>
            <a:r>
              <a:rPr spc="-5" dirty="0"/>
              <a:t>James </a:t>
            </a:r>
            <a:r>
              <a:rPr dirty="0"/>
              <a:t>– </a:t>
            </a:r>
            <a:r>
              <a:rPr spc="-55" dirty="0"/>
              <a:t>Training</a:t>
            </a:r>
            <a:r>
              <a:rPr spc="10" dirty="0"/>
              <a:t> </a:t>
            </a:r>
            <a:r>
              <a:rPr spc="-15" dirty="0"/>
              <a:t>Director</a:t>
            </a:r>
          </a:p>
        </p:txBody>
      </p:sp>
      <p:sp>
        <p:nvSpPr>
          <p:cNvPr id="3" name="object 3"/>
          <p:cNvSpPr/>
          <p:nvPr/>
        </p:nvSpPr>
        <p:spPr>
          <a:xfrm>
            <a:off x="6629400" y="3377183"/>
            <a:ext cx="4901184" cy="31211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556151" y="3302875"/>
            <a:ext cx="4797648" cy="301663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19869" y="3555492"/>
            <a:ext cx="5295265" cy="2463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b="1" spc="-25" dirty="0">
                <a:solidFill>
                  <a:srgbClr val="FFFFFF"/>
                </a:solidFill>
                <a:latin typeface="Calibri"/>
                <a:cs typeface="Calibri"/>
              </a:rPr>
              <a:t>JGW’s </a:t>
            </a:r>
            <a:r>
              <a:rPr sz="2000" b="1" spc="-10" dirty="0">
                <a:solidFill>
                  <a:srgbClr val="FFFFFF"/>
                </a:solidFill>
                <a:latin typeface="Calibri"/>
                <a:cs typeface="Calibri"/>
              </a:rPr>
              <a:t>nationally recognized, </a:t>
            </a:r>
            <a:r>
              <a:rPr sz="2000" b="1" spc="-5" dirty="0">
                <a:solidFill>
                  <a:srgbClr val="FFFFFF"/>
                </a:solidFill>
                <a:latin typeface="Calibri"/>
                <a:cs typeface="Calibri"/>
              </a:rPr>
              <a:t>best practice-based,  mail </a:t>
            </a:r>
            <a:r>
              <a:rPr sz="2000" b="1" spc="-10" dirty="0">
                <a:solidFill>
                  <a:srgbClr val="FFFFFF"/>
                </a:solidFill>
                <a:latin typeface="Calibri"/>
                <a:cs typeface="Calibri"/>
              </a:rPr>
              <a:t>center </a:t>
            </a:r>
            <a:r>
              <a:rPr sz="2000" b="1" spc="-15" dirty="0">
                <a:solidFill>
                  <a:srgbClr val="FFFFFF"/>
                </a:solidFill>
                <a:latin typeface="Calibri"/>
                <a:cs typeface="Calibri"/>
              </a:rPr>
              <a:t>safety </a:t>
            </a:r>
            <a:r>
              <a:rPr sz="2000" b="1" spc="-5" dirty="0">
                <a:solidFill>
                  <a:srgbClr val="FFFFFF"/>
                </a:solidFill>
                <a:latin typeface="Calibri"/>
                <a:cs typeface="Calibri"/>
              </a:rPr>
              <a:t>and security </a:t>
            </a:r>
            <a:r>
              <a:rPr sz="2000" b="1" spc="-10" dirty="0">
                <a:solidFill>
                  <a:srgbClr val="FFFFFF"/>
                </a:solidFill>
                <a:latin typeface="Calibri"/>
                <a:cs typeface="Calibri"/>
              </a:rPr>
              <a:t>training </a:t>
            </a:r>
            <a:r>
              <a:rPr sz="2000" b="1" spc="-15" dirty="0">
                <a:solidFill>
                  <a:srgbClr val="FFFFFF"/>
                </a:solidFill>
                <a:latin typeface="Calibri"/>
                <a:cs typeface="Calibri"/>
              </a:rPr>
              <a:t>program  </a:t>
            </a:r>
            <a:r>
              <a:rPr sz="2000" b="1" spc="-5" dirty="0">
                <a:solidFill>
                  <a:srgbClr val="FFFFFF"/>
                </a:solidFill>
                <a:latin typeface="Calibri"/>
                <a:cs typeface="Calibri"/>
              </a:rPr>
              <a:t>provides </a:t>
            </a:r>
            <a:r>
              <a:rPr sz="2000" b="1" spc="-10" dirty="0">
                <a:solidFill>
                  <a:srgbClr val="FFFFFF"/>
                </a:solidFill>
                <a:latin typeface="Calibri"/>
                <a:cs typeface="Calibri"/>
              </a:rPr>
              <a:t>administrative, </a:t>
            </a:r>
            <a:r>
              <a:rPr sz="2000" b="1" spc="-5" dirty="0">
                <a:solidFill>
                  <a:srgbClr val="FFFFFF"/>
                </a:solidFill>
                <a:latin typeface="Calibri"/>
                <a:cs typeface="Calibri"/>
              </a:rPr>
              <a:t>security and </a:t>
            </a:r>
            <a:r>
              <a:rPr sz="2000" b="1" spc="-15" dirty="0">
                <a:solidFill>
                  <a:srgbClr val="FFFFFF"/>
                </a:solidFill>
                <a:latin typeface="Calibri"/>
                <a:cs typeface="Calibri"/>
              </a:rPr>
              <a:t>first  </a:t>
            </a:r>
            <a:r>
              <a:rPr sz="2000" b="1" spc="-5" dirty="0">
                <a:solidFill>
                  <a:srgbClr val="FFFFFF"/>
                </a:solidFill>
                <a:latin typeface="Calibri"/>
                <a:cs typeface="Calibri"/>
              </a:rPr>
              <a:t>responder personnel </a:t>
            </a:r>
            <a:r>
              <a:rPr sz="2000" b="1" spc="-15" dirty="0">
                <a:solidFill>
                  <a:srgbClr val="FFFFFF"/>
                </a:solidFill>
                <a:latin typeface="Calibri"/>
                <a:cs typeface="Calibri"/>
              </a:rPr>
              <a:t>tasked </a:t>
            </a:r>
            <a:r>
              <a:rPr sz="2000" b="1" spc="-5" dirty="0">
                <a:solidFill>
                  <a:srgbClr val="FFFFFF"/>
                </a:solidFill>
                <a:latin typeface="Calibri"/>
                <a:cs typeface="Calibri"/>
              </a:rPr>
              <a:t>with handling  incoming mail </a:t>
            </a: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or </a:t>
            </a:r>
            <a:r>
              <a:rPr sz="2000" b="1" spc="-5" dirty="0">
                <a:solidFill>
                  <a:srgbClr val="FFFFFF"/>
                </a:solidFill>
                <a:latin typeface="Calibri"/>
                <a:cs typeface="Calibri"/>
              </a:rPr>
              <a:t>packages </a:t>
            </a: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sz="2000" b="1" spc="-5" dirty="0">
                <a:solidFill>
                  <a:srgbClr val="FFFFFF"/>
                </a:solidFill>
                <a:latin typeface="Calibri"/>
                <a:cs typeface="Calibri"/>
              </a:rPr>
              <a:t>responding </a:t>
            </a:r>
            <a:r>
              <a:rPr sz="2000" b="1" spc="-15" dirty="0">
                <a:solidFill>
                  <a:srgbClr val="FFFFFF"/>
                </a:solidFill>
                <a:latin typeface="Calibri"/>
                <a:cs typeface="Calibri"/>
              </a:rPr>
              <a:t>to </a:t>
            </a:r>
            <a:r>
              <a:rPr sz="2000" b="1" spc="-5" dirty="0">
                <a:solidFill>
                  <a:srgbClr val="FFFFFF"/>
                </a:solidFill>
                <a:latin typeface="Calibri"/>
                <a:cs typeface="Calibri"/>
              </a:rPr>
              <a:t>mail  born </a:t>
            </a:r>
            <a:r>
              <a:rPr sz="2000" b="1" spc="-10" dirty="0">
                <a:solidFill>
                  <a:srgbClr val="FFFFFF"/>
                </a:solidFill>
                <a:latin typeface="Calibri"/>
                <a:cs typeface="Calibri"/>
              </a:rPr>
              <a:t>threats </a:t>
            </a:r>
            <a:r>
              <a:rPr sz="2000" b="1" spc="-5" dirty="0">
                <a:solidFill>
                  <a:srgbClr val="FFFFFF"/>
                </a:solidFill>
                <a:latin typeface="Calibri"/>
                <a:cs typeface="Calibri"/>
              </a:rPr>
              <a:t>with the knowledge and  </a:t>
            </a:r>
            <a:r>
              <a:rPr sz="2000" b="1" spc="-10" dirty="0">
                <a:solidFill>
                  <a:srgbClr val="FFFFFF"/>
                </a:solidFill>
                <a:latin typeface="Calibri"/>
                <a:cs typeface="Calibri"/>
              </a:rPr>
              <a:t>understanding </a:t>
            </a:r>
            <a:r>
              <a:rPr sz="2000" b="1" dirty="0">
                <a:solidFill>
                  <a:srgbClr val="FFFFFF"/>
                </a:solidFill>
                <a:latin typeface="Calibri"/>
                <a:cs typeface="Calibri"/>
              </a:rPr>
              <a:t>needed </a:t>
            </a:r>
            <a:r>
              <a:rPr sz="2000" b="1" spc="-15" dirty="0">
                <a:solidFill>
                  <a:srgbClr val="FFFFFF"/>
                </a:solidFill>
                <a:latin typeface="Calibri"/>
                <a:cs typeface="Calibri"/>
              </a:rPr>
              <a:t>to </a:t>
            </a:r>
            <a:r>
              <a:rPr sz="2000" b="1" spc="-10" dirty="0">
                <a:solidFill>
                  <a:srgbClr val="FFFFFF"/>
                </a:solidFill>
                <a:latin typeface="Calibri"/>
                <a:cs typeface="Calibri"/>
              </a:rPr>
              <a:t>rapidly </a:t>
            </a:r>
            <a:r>
              <a:rPr sz="2000" b="1" spc="-5" dirty="0">
                <a:solidFill>
                  <a:srgbClr val="FFFFFF"/>
                </a:solidFill>
                <a:latin typeface="Calibri"/>
                <a:cs typeface="Calibri"/>
              </a:rPr>
              <a:t>identify and  </a:t>
            </a:r>
            <a:r>
              <a:rPr sz="2000" b="1" spc="-10" dirty="0">
                <a:solidFill>
                  <a:srgbClr val="FFFFFF"/>
                </a:solidFill>
                <a:latin typeface="Calibri"/>
                <a:cs typeface="Calibri"/>
              </a:rPr>
              <a:t>safely </a:t>
            </a:r>
            <a:r>
              <a:rPr sz="2000" b="1" spc="-5" dirty="0">
                <a:solidFill>
                  <a:srgbClr val="FFFFFF"/>
                </a:solidFill>
                <a:latin typeface="Calibri"/>
                <a:cs typeface="Calibri"/>
              </a:rPr>
              <a:t>respond </a:t>
            </a:r>
            <a:r>
              <a:rPr sz="2000" b="1" spc="-15" dirty="0">
                <a:solidFill>
                  <a:srgbClr val="FFFFFF"/>
                </a:solidFill>
                <a:latin typeface="Calibri"/>
                <a:cs typeface="Calibri"/>
              </a:rPr>
              <a:t>to </a:t>
            </a:r>
            <a:r>
              <a:rPr sz="2000" b="1" spc="-5" dirty="0">
                <a:solidFill>
                  <a:srgbClr val="FFFFFF"/>
                </a:solidFill>
                <a:latin typeface="Calibri"/>
                <a:cs typeface="Calibri"/>
              </a:rPr>
              <a:t>mail borne</a:t>
            </a:r>
            <a:r>
              <a:rPr sz="2000" b="1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FFFFFF"/>
                </a:solidFill>
                <a:latin typeface="Calibri"/>
                <a:cs typeface="Calibri"/>
              </a:rPr>
              <a:t>threats.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2755" marR="5080" algn="r">
              <a:lnSpc>
                <a:spcPts val="4990"/>
              </a:lnSpc>
              <a:spcBef>
                <a:spcPts val="100"/>
              </a:spcBef>
            </a:pPr>
            <a:r>
              <a:rPr spc="-5" dirty="0"/>
              <a:t>Mail </a:t>
            </a:r>
            <a:r>
              <a:rPr dirty="0"/>
              <a:t>Handling </a:t>
            </a:r>
            <a:r>
              <a:rPr spc="-35" dirty="0"/>
              <a:t>Safety </a:t>
            </a:r>
            <a:r>
              <a:rPr dirty="0"/>
              <a:t>in the </a:t>
            </a:r>
            <a:r>
              <a:rPr spc="-15" dirty="0"/>
              <a:t>Age </a:t>
            </a:r>
            <a:r>
              <a:rPr dirty="0"/>
              <a:t>of</a:t>
            </a:r>
            <a:r>
              <a:rPr spc="35" dirty="0"/>
              <a:t> </a:t>
            </a:r>
            <a:r>
              <a:rPr spc="-15" dirty="0"/>
              <a:t>COVID-19</a:t>
            </a:r>
          </a:p>
          <a:p>
            <a:pPr marL="452755" marR="5715" algn="r">
              <a:lnSpc>
                <a:spcPts val="4990"/>
              </a:lnSpc>
            </a:pPr>
            <a:r>
              <a:rPr spc="-5" dirty="0"/>
              <a:t>A</a:t>
            </a:r>
            <a:r>
              <a:rPr spc="-40" dirty="0"/>
              <a:t>g</a:t>
            </a:r>
            <a:r>
              <a:rPr dirty="0"/>
              <a:t>e</a:t>
            </a:r>
            <a:r>
              <a:rPr spc="-5" dirty="0"/>
              <a:t>nda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16532"/>
            <a:ext cx="8690610" cy="359156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72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Introduction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2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5" dirty="0">
                <a:solidFill>
                  <a:srgbClr val="FFFFFF"/>
                </a:solidFill>
                <a:latin typeface="Calibri"/>
                <a:cs typeface="Calibri"/>
              </a:rPr>
              <a:t>Understanding</a:t>
            </a: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 COVID-19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5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solidFill>
                  <a:srgbClr val="FFFFFF"/>
                </a:solidFill>
                <a:latin typeface="Calibri"/>
                <a:cs typeface="Calibri"/>
              </a:rPr>
              <a:t>How does </a:t>
            </a: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COVID-19 </a:t>
            </a:r>
            <a:r>
              <a:rPr sz="2800" spc="-5" dirty="0">
                <a:solidFill>
                  <a:srgbClr val="FFFFFF"/>
                </a:solidFill>
                <a:latin typeface="Calibri"/>
                <a:cs typeface="Calibri"/>
              </a:rPr>
              <a:t>Impact Mail and </a:t>
            </a: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Delivery</a:t>
            </a:r>
            <a:r>
              <a:rPr sz="2800" spc="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FFFFFF"/>
                </a:solidFill>
                <a:latin typeface="Calibri"/>
                <a:cs typeface="Calibri"/>
              </a:rPr>
              <a:t>Operations?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74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solidFill>
                  <a:srgbClr val="FFFFFF"/>
                </a:solidFill>
                <a:latin typeface="Calibri"/>
                <a:cs typeface="Calibri"/>
              </a:rPr>
              <a:t>How Does the Virus Impact the Mail</a:t>
            </a:r>
            <a:r>
              <a:rPr sz="28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FFFFFF"/>
                </a:solidFill>
                <a:latin typeface="Calibri"/>
                <a:cs typeface="Calibri"/>
              </a:rPr>
              <a:t>Center?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4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What </a:t>
            </a:r>
            <a:r>
              <a:rPr sz="2800" spc="-5" dirty="0">
                <a:solidFill>
                  <a:srgbClr val="FFFFFF"/>
                </a:solidFill>
                <a:latin typeface="Calibri"/>
                <a:cs typeface="Calibri"/>
              </a:rPr>
              <a:t>is the </a:t>
            </a:r>
            <a:r>
              <a:rPr sz="2800" spc="-15" dirty="0">
                <a:solidFill>
                  <a:srgbClr val="FFFFFF"/>
                </a:solidFill>
                <a:latin typeface="Calibri"/>
                <a:cs typeface="Calibri"/>
              </a:rPr>
              <a:t>Threat to </a:t>
            </a:r>
            <a:r>
              <a:rPr sz="2800" spc="-5" dirty="0">
                <a:solidFill>
                  <a:srgbClr val="FFFFFF"/>
                </a:solidFill>
                <a:latin typeface="Calibri"/>
                <a:cs typeface="Calibri"/>
              </a:rPr>
              <a:t>Mail </a:t>
            </a:r>
            <a:r>
              <a:rPr sz="2800" spc="-15" dirty="0">
                <a:solidFill>
                  <a:srgbClr val="FFFFFF"/>
                </a:solidFill>
                <a:latin typeface="Calibri"/>
                <a:cs typeface="Calibri"/>
              </a:rPr>
              <a:t>Center</a:t>
            </a:r>
            <a:r>
              <a:rPr sz="2800" spc="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FFFFFF"/>
                </a:solidFill>
                <a:latin typeface="Calibri"/>
                <a:cs typeface="Calibri"/>
              </a:rPr>
              <a:t>Personnel?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2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solidFill>
                  <a:srgbClr val="FFFFFF"/>
                </a:solidFill>
                <a:latin typeface="Calibri"/>
                <a:cs typeface="Calibri"/>
              </a:rPr>
              <a:t>How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Do </a:t>
            </a:r>
            <a:r>
              <a:rPr sz="2800" spc="-55" dirty="0">
                <a:solidFill>
                  <a:srgbClr val="FFFFFF"/>
                </a:solidFill>
                <a:latin typeface="Calibri"/>
                <a:cs typeface="Calibri"/>
              </a:rPr>
              <a:t>We</a:t>
            </a:r>
            <a:r>
              <a:rPr sz="28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Respond?</a:t>
            </a:r>
            <a:endParaRPr sz="28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5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solidFill>
                  <a:srgbClr val="FFFFFF"/>
                </a:solidFill>
                <a:latin typeface="Calibri"/>
                <a:cs typeface="Calibri"/>
              </a:rPr>
              <a:t>Open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Questions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46420" y="611124"/>
            <a:ext cx="562800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0" dirty="0"/>
              <a:t>Understanding</a:t>
            </a:r>
            <a:r>
              <a:rPr spc="-45" dirty="0"/>
              <a:t> </a:t>
            </a:r>
            <a:r>
              <a:rPr spc="-15" dirty="0"/>
              <a:t>COVID-19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61404"/>
            <a:ext cx="9215755" cy="3865879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37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20" dirty="0">
                <a:solidFill>
                  <a:srgbClr val="FFFFFF"/>
                </a:solidFill>
                <a:latin typeface="Calibri"/>
                <a:cs typeface="Calibri"/>
              </a:rPr>
              <a:t>Why </a:t>
            </a:r>
            <a:r>
              <a:rPr sz="2800" spc="-5" dirty="0">
                <a:solidFill>
                  <a:srgbClr val="FFFFFF"/>
                </a:solidFill>
                <a:latin typeface="Calibri"/>
                <a:cs typeface="Calibri"/>
              </a:rPr>
              <a:t>is this </a:t>
            </a:r>
            <a:r>
              <a:rPr sz="2800" spc="-25" dirty="0">
                <a:solidFill>
                  <a:srgbClr val="FFFFFF"/>
                </a:solidFill>
                <a:latin typeface="Calibri"/>
                <a:cs typeface="Calibri"/>
              </a:rPr>
              <a:t>different </a:t>
            </a:r>
            <a:r>
              <a:rPr sz="2800" spc="-5" dirty="0">
                <a:solidFill>
                  <a:srgbClr val="FFFFFF"/>
                </a:solidFill>
                <a:latin typeface="Calibri"/>
                <a:cs typeface="Calibri"/>
              </a:rPr>
              <a:t>than </a:t>
            </a: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past </a:t>
            </a:r>
            <a:r>
              <a:rPr sz="2800" spc="-15" dirty="0">
                <a:solidFill>
                  <a:srgbClr val="FFFFFF"/>
                </a:solidFill>
                <a:latin typeface="Calibri"/>
                <a:cs typeface="Calibri"/>
              </a:rPr>
              <a:t>events </a:t>
            </a:r>
            <a:r>
              <a:rPr sz="2800" spc="-5" dirty="0">
                <a:solidFill>
                  <a:srgbClr val="FFFFFF"/>
                </a:solidFill>
                <a:latin typeface="Calibri"/>
                <a:cs typeface="Calibri"/>
              </a:rPr>
              <a:t>impacting mail</a:t>
            </a:r>
            <a:r>
              <a:rPr sz="2800" spc="1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Calibri"/>
                <a:cs typeface="Calibri"/>
              </a:rPr>
              <a:t>services?</a:t>
            </a:r>
            <a:endParaRPr sz="280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229"/>
              </a:spcBef>
              <a:buFont typeface="Arial"/>
              <a:buChar char="•"/>
              <a:tabLst>
                <a:tab pos="698500" algn="l"/>
              </a:tabLst>
            </a:pP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Rapid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 spread</a:t>
            </a:r>
            <a:endParaRPr sz="240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215"/>
              </a:spcBef>
              <a:buFont typeface="Arial"/>
              <a:buChar char="•"/>
              <a:tabLst>
                <a:tab pos="698500" algn="l"/>
              </a:tabLst>
            </a:pP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Inability </a:t>
            </a:r>
            <a:r>
              <a:rPr sz="2400" spc="-15" dirty="0">
                <a:solidFill>
                  <a:srgbClr val="FFFFFF"/>
                </a:solidFill>
                <a:latin typeface="Calibri"/>
                <a:cs typeface="Calibri"/>
              </a:rPr>
              <a:t>to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rapidly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identify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threat</a:t>
            </a:r>
            <a:endParaRPr sz="240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219"/>
              </a:spcBef>
              <a:buFont typeface="Arial"/>
              <a:buChar char="•"/>
              <a:tabLst>
                <a:tab pos="698500" algn="l"/>
              </a:tabLst>
            </a:pP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Continuous</a:t>
            </a:r>
            <a:r>
              <a:rPr sz="24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solidFill>
                  <a:srgbClr val="FFFFFF"/>
                </a:solidFill>
                <a:latin typeface="Calibri"/>
                <a:cs typeface="Calibri"/>
              </a:rPr>
              <a:t>coverage</a:t>
            </a:r>
            <a:endParaRPr sz="24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3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solidFill>
                  <a:srgbClr val="FFFFFF"/>
                </a:solidFill>
                <a:latin typeface="Calibri"/>
                <a:cs typeface="Calibri"/>
              </a:rPr>
              <a:t>How is it</a:t>
            </a:r>
            <a:r>
              <a:rPr sz="28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FFFFFF"/>
                </a:solidFill>
                <a:latin typeface="Calibri"/>
                <a:cs typeface="Calibri"/>
              </a:rPr>
              <a:t>transmitted?</a:t>
            </a:r>
            <a:endParaRPr sz="280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229"/>
              </a:spcBef>
              <a:buFont typeface="Arial"/>
              <a:buChar char="•"/>
              <a:tabLst>
                <a:tab pos="698500" algn="l"/>
              </a:tabLst>
            </a:pP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Direct </a:t>
            </a:r>
            <a:r>
              <a:rPr sz="2400" spc="-15" dirty="0">
                <a:solidFill>
                  <a:srgbClr val="FFFFFF"/>
                </a:solidFill>
                <a:latin typeface="Calibri"/>
                <a:cs typeface="Calibri"/>
              </a:rPr>
              <a:t>contact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with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 others</a:t>
            </a:r>
            <a:endParaRPr sz="240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219"/>
              </a:spcBef>
              <a:buFont typeface="Arial"/>
              <a:buChar char="•"/>
              <a:tabLst>
                <a:tab pos="698500" algn="l"/>
              </a:tabLst>
            </a:pP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Indirect </a:t>
            </a:r>
            <a:r>
              <a:rPr sz="2400" spc="-15" dirty="0">
                <a:solidFill>
                  <a:srgbClr val="FFFFFF"/>
                </a:solidFill>
                <a:latin typeface="Calibri"/>
                <a:cs typeface="Calibri"/>
              </a:rPr>
              <a:t>contact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with virus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contained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in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droplets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or left on</a:t>
            </a:r>
            <a:r>
              <a:rPr sz="24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surfaces</a:t>
            </a:r>
            <a:endParaRPr sz="24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3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solidFill>
                  <a:srgbClr val="FFFFFF"/>
                </a:solidFill>
                <a:latin typeface="Calibri"/>
                <a:cs typeface="Calibri"/>
              </a:rPr>
              <a:t>Can it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be </a:t>
            </a:r>
            <a:r>
              <a:rPr sz="2800" spc="-15" dirty="0">
                <a:solidFill>
                  <a:srgbClr val="FFFFFF"/>
                </a:solidFill>
                <a:latin typeface="Calibri"/>
                <a:cs typeface="Calibri"/>
              </a:rPr>
              <a:t>transmitted </a:t>
            </a:r>
            <a:r>
              <a:rPr sz="2800" spc="-5" dirty="0">
                <a:solidFill>
                  <a:srgbClr val="FFFFFF"/>
                </a:solidFill>
                <a:latin typeface="Calibri"/>
                <a:cs typeface="Calibri"/>
              </a:rPr>
              <a:t>by mail or </a:t>
            </a:r>
            <a:r>
              <a:rPr sz="2800" spc="-15" dirty="0">
                <a:solidFill>
                  <a:srgbClr val="FFFFFF"/>
                </a:solidFill>
                <a:latin typeface="Calibri"/>
                <a:cs typeface="Calibri"/>
              </a:rPr>
              <a:t>package</a:t>
            </a:r>
            <a:r>
              <a:rPr sz="2800" spc="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delivery?</a:t>
            </a:r>
            <a:endParaRPr sz="280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229"/>
              </a:spcBef>
              <a:buFont typeface="Arial"/>
              <a:buChar char="•"/>
              <a:tabLst>
                <a:tab pos="698500" algn="l"/>
              </a:tabLst>
            </a:pP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Undetermined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–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while possible, this is highly</a:t>
            </a:r>
            <a:r>
              <a:rPr sz="2400" spc="-15" dirty="0">
                <a:solidFill>
                  <a:srgbClr val="FFFFFF"/>
                </a:solidFill>
                <a:latin typeface="Calibri"/>
                <a:cs typeface="Calibri"/>
              </a:rPr>
              <a:t> unlikely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0640" marR="5080" algn="r">
              <a:lnSpc>
                <a:spcPts val="4990"/>
              </a:lnSpc>
              <a:spcBef>
                <a:spcPts val="100"/>
              </a:spcBef>
            </a:pPr>
            <a:r>
              <a:rPr spc="-10" dirty="0"/>
              <a:t>How </a:t>
            </a:r>
            <a:r>
              <a:rPr dirty="0"/>
              <a:t>Does </a:t>
            </a:r>
            <a:r>
              <a:rPr spc="-15" dirty="0"/>
              <a:t>COVID-19 </a:t>
            </a:r>
            <a:r>
              <a:rPr spc="-5" dirty="0"/>
              <a:t>Impact Mail </a:t>
            </a:r>
            <a:r>
              <a:rPr dirty="0"/>
              <a:t>and</a:t>
            </a:r>
            <a:r>
              <a:rPr spc="30" dirty="0"/>
              <a:t> </a:t>
            </a:r>
            <a:r>
              <a:rPr spc="-5" dirty="0"/>
              <a:t>Delivery</a:t>
            </a:r>
          </a:p>
          <a:p>
            <a:pPr marL="40640" marR="6985" algn="r">
              <a:lnSpc>
                <a:spcPts val="4990"/>
              </a:lnSpc>
            </a:pPr>
            <a:r>
              <a:rPr spc="-5" dirty="0"/>
              <a:t>O</a:t>
            </a:r>
            <a:r>
              <a:rPr dirty="0"/>
              <a:t>pe</a:t>
            </a:r>
            <a:r>
              <a:rPr spc="-90" dirty="0"/>
              <a:t>r</a:t>
            </a:r>
            <a:r>
              <a:rPr spc="-45" dirty="0"/>
              <a:t>a</a:t>
            </a:r>
            <a:r>
              <a:rPr dirty="0"/>
              <a:t>tion</a:t>
            </a:r>
            <a:r>
              <a:rPr spc="-5" dirty="0"/>
              <a:t>s?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61404"/>
            <a:ext cx="4822825" cy="4258945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370"/>
              </a:spcBef>
              <a:buFont typeface="Arial"/>
              <a:buChar char="•"/>
              <a:tabLst>
                <a:tab pos="241300" algn="l"/>
              </a:tabLst>
            </a:pP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USPS</a:t>
            </a:r>
            <a:endParaRPr sz="280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229"/>
              </a:spcBef>
              <a:buFont typeface="Arial"/>
              <a:buChar char="•"/>
              <a:tabLst>
                <a:tab pos="698500" algn="l"/>
              </a:tabLst>
            </a:pP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Following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CDC</a:t>
            </a:r>
            <a:r>
              <a:rPr sz="24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guidelines</a:t>
            </a:r>
            <a:endParaRPr sz="240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215"/>
              </a:spcBef>
              <a:buFont typeface="Arial"/>
              <a:buChar char="•"/>
              <a:tabLst>
                <a:tab pos="698500" algn="l"/>
              </a:tabLst>
            </a:pP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Service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 disruptions</a:t>
            </a:r>
            <a:endParaRPr sz="240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219"/>
              </a:spcBef>
              <a:buFont typeface="Arial"/>
              <a:buChar char="•"/>
              <a:tabLst>
                <a:tab pos="698500" algn="l"/>
              </a:tabLst>
            </a:pP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Protecting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mail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service</a:t>
            </a:r>
            <a:r>
              <a:rPr sz="24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personnel</a:t>
            </a:r>
            <a:endParaRPr sz="240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240"/>
              </a:spcBef>
              <a:buFont typeface="Arial"/>
              <a:buChar char="•"/>
              <a:tabLst>
                <a:tab pos="698500" algn="l"/>
              </a:tabLst>
            </a:pP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Overseas</a:t>
            </a:r>
            <a:r>
              <a:rPr sz="24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shipments</a:t>
            </a:r>
            <a:endParaRPr sz="24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0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Commercial</a:t>
            </a:r>
            <a:r>
              <a:rPr sz="28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FFFFFF"/>
                </a:solidFill>
                <a:latin typeface="Calibri"/>
                <a:cs typeface="Calibri"/>
              </a:rPr>
              <a:t>Carriers</a:t>
            </a:r>
            <a:endParaRPr sz="280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234"/>
              </a:spcBef>
              <a:buFont typeface="Arial"/>
              <a:buChar char="•"/>
              <a:tabLst>
                <a:tab pos="698500" algn="l"/>
              </a:tabLst>
            </a:pP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Continued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service</a:t>
            </a:r>
            <a:endParaRPr sz="240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240"/>
              </a:spcBef>
              <a:buFont typeface="Arial"/>
              <a:buChar char="•"/>
              <a:tabLst>
                <a:tab pos="698500" algn="l"/>
              </a:tabLst>
            </a:pPr>
            <a:r>
              <a:rPr sz="2400" spc="-15" dirty="0">
                <a:solidFill>
                  <a:srgbClr val="FFFFFF"/>
                </a:solidFill>
                <a:latin typeface="Calibri"/>
                <a:cs typeface="Calibri"/>
              </a:rPr>
              <a:t>Guarantee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 suspension</a:t>
            </a:r>
            <a:endParaRPr sz="24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0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20" dirty="0">
                <a:solidFill>
                  <a:srgbClr val="FFFFFF"/>
                </a:solidFill>
                <a:latin typeface="Calibri"/>
                <a:cs typeface="Calibri"/>
              </a:rPr>
              <a:t>Private</a:t>
            </a:r>
            <a:r>
              <a:rPr sz="28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FFFFFF"/>
                </a:solidFill>
                <a:latin typeface="Calibri"/>
                <a:cs typeface="Calibri"/>
              </a:rPr>
              <a:t>Carriers</a:t>
            </a:r>
            <a:endParaRPr sz="280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234"/>
              </a:spcBef>
              <a:buFont typeface="Arial"/>
              <a:buChar char="•"/>
              <a:tabLst>
                <a:tab pos="698500" algn="l"/>
              </a:tabLst>
            </a:pP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Wild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15" dirty="0">
                <a:solidFill>
                  <a:srgbClr val="FFFFFF"/>
                </a:solidFill>
                <a:latin typeface="Calibri"/>
                <a:cs typeface="Calibri"/>
              </a:rPr>
              <a:t>card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4452" rIns="0" bIns="0" rtlCol="0">
            <a:spAutoFit/>
          </a:bodyPr>
          <a:lstStyle/>
          <a:p>
            <a:pPr marL="3683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How </a:t>
            </a:r>
            <a:r>
              <a:rPr dirty="0"/>
              <a:t>Does the </a:t>
            </a:r>
            <a:r>
              <a:rPr spc="-5" dirty="0"/>
              <a:t>Virus Impact </a:t>
            </a:r>
            <a:r>
              <a:rPr dirty="0"/>
              <a:t>the </a:t>
            </a:r>
            <a:r>
              <a:rPr spc="-5" dirty="0"/>
              <a:t>Mail</a:t>
            </a:r>
            <a:r>
              <a:rPr spc="20" dirty="0"/>
              <a:t> </a:t>
            </a:r>
            <a:r>
              <a:rPr spc="-15" dirty="0"/>
              <a:t>Center?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61404"/>
            <a:ext cx="8931910" cy="4030345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37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5" dirty="0">
                <a:solidFill>
                  <a:srgbClr val="FFFFFF"/>
                </a:solidFill>
                <a:latin typeface="Calibri"/>
                <a:cs typeface="Calibri"/>
              </a:rPr>
              <a:t>Personnel?</a:t>
            </a:r>
            <a:endParaRPr sz="280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229"/>
              </a:spcBef>
              <a:buFont typeface="Arial"/>
              <a:buChar char="•"/>
              <a:tabLst>
                <a:tab pos="698500" algn="l"/>
              </a:tabLst>
            </a:pP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Social norming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–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not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as </a:t>
            </a:r>
            <a:r>
              <a:rPr sz="2400" spc="-15" dirty="0">
                <a:solidFill>
                  <a:srgbClr val="FFFFFF"/>
                </a:solidFill>
                <a:latin typeface="Calibri"/>
                <a:cs typeface="Calibri"/>
              </a:rPr>
              <a:t>easy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as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it</a:t>
            </a:r>
            <a:r>
              <a:rPr sz="24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sounds</a:t>
            </a:r>
            <a:endParaRPr sz="240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215"/>
              </a:spcBef>
              <a:buFont typeface="Arial"/>
              <a:buChar char="•"/>
              <a:tabLst>
                <a:tab pos="698500" algn="l"/>
              </a:tabLst>
            </a:pP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Mandatory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self-imposed</a:t>
            </a:r>
            <a:r>
              <a:rPr sz="24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quarantine</a:t>
            </a:r>
            <a:endParaRPr sz="240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219"/>
              </a:spcBef>
              <a:buFont typeface="Arial"/>
              <a:buChar char="•"/>
              <a:tabLst>
                <a:tab pos="698500" algn="l"/>
              </a:tabLst>
            </a:pP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Shifting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paradigms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in the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work</a:t>
            </a:r>
            <a:r>
              <a:rPr sz="24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center</a:t>
            </a:r>
            <a:endParaRPr sz="2400">
              <a:latin typeface="Calibri"/>
              <a:cs typeface="Calibri"/>
            </a:endParaRPr>
          </a:p>
          <a:p>
            <a:pPr marL="1155700" lvl="2" indent="-229235">
              <a:lnSpc>
                <a:spcPct val="100000"/>
              </a:lnSpc>
              <a:spcBef>
                <a:spcPts val="229"/>
              </a:spcBef>
              <a:buFont typeface="Arial"/>
              <a:buChar char="•"/>
              <a:tabLst>
                <a:tab pos="1155065" algn="l"/>
                <a:tab pos="1155700" algn="l"/>
              </a:tabLst>
            </a:pP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Change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in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staffing</a:t>
            </a:r>
            <a:endParaRPr sz="2000">
              <a:latin typeface="Calibri"/>
              <a:cs typeface="Calibri"/>
            </a:endParaRPr>
          </a:p>
          <a:p>
            <a:pPr marL="1155700" lvl="2" indent="-229235">
              <a:lnSpc>
                <a:spcPct val="100000"/>
              </a:lnSpc>
              <a:spcBef>
                <a:spcPts val="290"/>
              </a:spcBef>
              <a:buFont typeface="Arial"/>
              <a:buChar char="•"/>
              <a:tabLst>
                <a:tab pos="1155065" algn="l"/>
                <a:tab pos="1155700" algn="l"/>
              </a:tabLst>
            </a:pP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Change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in 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task</a:t>
            </a:r>
            <a:endParaRPr sz="20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1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15" dirty="0">
                <a:solidFill>
                  <a:srgbClr val="FFFFFF"/>
                </a:solidFill>
                <a:latin typeface="Calibri"/>
                <a:cs typeface="Calibri"/>
              </a:rPr>
              <a:t>Operations?</a:t>
            </a:r>
            <a:endParaRPr sz="280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229"/>
              </a:spcBef>
              <a:buFont typeface="Arial"/>
              <a:buChar char="•"/>
              <a:tabLst>
                <a:tab pos="698500" algn="l"/>
              </a:tabLst>
            </a:pP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Modifying </a:t>
            </a:r>
            <a:r>
              <a:rPr sz="2400" spc="-15" dirty="0">
                <a:solidFill>
                  <a:srgbClr val="FFFFFF"/>
                </a:solidFill>
                <a:latin typeface="Calibri"/>
                <a:cs typeface="Calibri"/>
              </a:rPr>
              <a:t>protocols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–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changes should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be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in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writing,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not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just</a:t>
            </a:r>
            <a:r>
              <a:rPr sz="24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verbal</a:t>
            </a:r>
            <a:endParaRPr sz="240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215"/>
              </a:spcBef>
              <a:buFont typeface="Arial"/>
              <a:buChar char="•"/>
              <a:tabLst>
                <a:tab pos="698500" algn="l"/>
              </a:tabLst>
            </a:pP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How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does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“work from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home” impact mail</a:t>
            </a:r>
            <a:r>
              <a:rPr sz="24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operations?</a:t>
            </a:r>
            <a:endParaRPr sz="240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219"/>
              </a:spcBef>
              <a:buFont typeface="Arial"/>
              <a:buChar char="•"/>
              <a:tabLst>
                <a:tab pos="698500" algn="l"/>
              </a:tabLst>
            </a:pP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Getting </a:t>
            </a:r>
            <a:r>
              <a:rPr sz="2400" spc="-20" dirty="0">
                <a:solidFill>
                  <a:srgbClr val="FFFFFF"/>
                </a:solidFill>
                <a:latin typeface="Calibri"/>
                <a:cs typeface="Calibri"/>
              </a:rPr>
              <a:t>corporate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buy</a:t>
            </a:r>
            <a:r>
              <a:rPr sz="24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in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4452" rIns="0" bIns="0" rtlCol="0">
            <a:spAutoFit/>
          </a:bodyPr>
          <a:lstStyle/>
          <a:p>
            <a:pPr marL="238125">
              <a:lnSpc>
                <a:spcPct val="100000"/>
              </a:lnSpc>
              <a:spcBef>
                <a:spcPts val="100"/>
              </a:spcBef>
            </a:pPr>
            <a:r>
              <a:rPr spc="-15" dirty="0"/>
              <a:t>What </a:t>
            </a:r>
            <a:r>
              <a:rPr dirty="0"/>
              <a:t>is the </a:t>
            </a:r>
            <a:r>
              <a:rPr spc="-20" dirty="0"/>
              <a:t>Threat to </a:t>
            </a:r>
            <a:r>
              <a:rPr spc="-5" dirty="0"/>
              <a:t>Mail </a:t>
            </a:r>
            <a:r>
              <a:rPr spc="-15" dirty="0"/>
              <a:t>Center</a:t>
            </a:r>
            <a:r>
              <a:rPr spc="30" dirty="0"/>
              <a:t> </a:t>
            </a:r>
            <a:r>
              <a:rPr spc="-20" dirty="0"/>
              <a:t>Personnel?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61404"/>
            <a:ext cx="9356725" cy="4146550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37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solidFill>
                  <a:srgbClr val="FFFFFF"/>
                </a:solidFill>
                <a:latin typeface="Calibri"/>
                <a:cs typeface="Calibri"/>
              </a:rPr>
              <a:t>Who is </a:t>
            </a:r>
            <a:r>
              <a:rPr sz="2800" spc="-15" dirty="0">
                <a:solidFill>
                  <a:srgbClr val="FFFFFF"/>
                </a:solidFill>
                <a:latin typeface="Calibri"/>
                <a:cs typeface="Calibri"/>
              </a:rPr>
              <a:t>at</a:t>
            </a:r>
            <a:r>
              <a:rPr sz="2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Calibri"/>
                <a:cs typeface="Calibri"/>
              </a:rPr>
              <a:t>risk?</a:t>
            </a:r>
            <a:endParaRPr sz="280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229"/>
              </a:spcBef>
              <a:buFont typeface="Arial"/>
              <a:buChar char="•"/>
              <a:tabLst>
                <a:tab pos="698500" algn="l"/>
              </a:tabLst>
            </a:pP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Older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personnel</a:t>
            </a:r>
            <a:endParaRPr sz="240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215"/>
              </a:spcBef>
              <a:buFont typeface="Arial"/>
              <a:buChar char="•"/>
              <a:tabLst>
                <a:tab pos="698500" algn="l"/>
              </a:tabLst>
            </a:pP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Individuals with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pre-existing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health</a:t>
            </a:r>
            <a:r>
              <a:rPr sz="24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conditions</a:t>
            </a:r>
            <a:endParaRPr sz="240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219"/>
              </a:spcBef>
              <a:buFont typeface="Arial"/>
              <a:buChar char="•"/>
              <a:tabLst>
                <a:tab pos="698500" algn="l"/>
              </a:tabLst>
            </a:pP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People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living in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densely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populated</a:t>
            </a:r>
            <a:r>
              <a:rPr sz="24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areas</a:t>
            </a:r>
            <a:endParaRPr sz="240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240"/>
              </a:spcBef>
              <a:buFont typeface="Arial"/>
              <a:buChar char="•"/>
              <a:tabLst>
                <a:tab pos="698500" algn="l"/>
              </a:tabLst>
            </a:pP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Individuals dependent on mass</a:t>
            </a:r>
            <a:r>
              <a:rPr sz="24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transit</a:t>
            </a:r>
            <a:endParaRPr sz="24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spcBef>
                <a:spcPts val="605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solidFill>
                  <a:srgbClr val="FFFFFF"/>
                </a:solidFill>
                <a:latin typeface="Calibri"/>
                <a:cs typeface="Calibri"/>
              </a:rPr>
              <a:t>How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do </a:t>
            </a:r>
            <a:r>
              <a:rPr sz="2800" spc="-15" dirty="0">
                <a:solidFill>
                  <a:srgbClr val="FFFFFF"/>
                </a:solidFill>
                <a:latin typeface="Calibri"/>
                <a:cs typeface="Calibri"/>
              </a:rPr>
              <a:t>we </a:t>
            </a: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reduce </a:t>
            </a:r>
            <a:r>
              <a:rPr sz="2800" spc="-5" dirty="0">
                <a:solidFill>
                  <a:srgbClr val="FFFFFF"/>
                </a:solidFill>
                <a:latin typeface="Calibri"/>
                <a:cs typeface="Calibri"/>
              </a:rPr>
              <a:t>the </a:t>
            </a: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potential </a:t>
            </a:r>
            <a:r>
              <a:rPr sz="2800" spc="-25" dirty="0">
                <a:solidFill>
                  <a:srgbClr val="FFFFFF"/>
                </a:solidFill>
                <a:latin typeface="Calibri"/>
                <a:cs typeface="Calibri"/>
              </a:rPr>
              <a:t>for</a:t>
            </a:r>
            <a:r>
              <a:rPr sz="28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FFFFFF"/>
                </a:solidFill>
                <a:latin typeface="Calibri"/>
                <a:cs typeface="Calibri"/>
              </a:rPr>
              <a:t>exposure?</a:t>
            </a:r>
            <a:endParaRPr sz="280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234"/>
              </a:spcBef>
              <a:buFont typeface="Arial"/>
              <a:buChar char="•"/>
              <a:tabLst>
                <a:tab pos="698500" algn="l"/>
              </a:tabLst>
            </a:pP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Reduced</a:t>
            </a:r>
            <a:r>
              <a:rPr sz="24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15" dirty="0">
                <a:solidFill>
                  <a:srgbClr val="FFFFFF"/>
                </a:solidFill>
                <a:latin typeface="Calibri"/>
                <a:cs typeface="Calibri"/>
              </a:rPr>
              <a:t>staffing</a:t>
            </a:r>
            <a:endParaRPr sz="240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240"/>
              </a:spcBef>
              <a:buFont typeface="Arial"/>
              <a:buChar char="•"/>
              <a:tabLst>
                <a:tab pos="698500" algn="l"/>
              </a:tabLst>
            </a:pP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Social</a:t>
            </a:r>
            <a:r>
              <a:rPr sz="24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distancing</a:t>
            </a:r>
            <a:endParaRPr sz="240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215"/>
              </a:spcBef>
              <a:buFont typeface="Arial"/>
              <a:buChar char="•"/>
              <a:tabLst>
                <a:tab pos="698500" algn="l"/>
              </a:tabLst>
            </a:pP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Proper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use of</a:t>
            </a:r>
            <a:r>
              <a:rPr sz="2400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PPE</a:t>
            </a:r>
            <a:endParaRPr sz="240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215"/>
              </a:spcBef>
              <a:buFont typeface="Arial"/>
              <a:buChar char="•"/>
              <a:tabLst>
                <a:tab pos="698500" algn="l"/>
              </a:tabLst>
            </a:pP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Minimize </a:t>
            </a:r>
            <a:r>
              <a:rPr sz="2400" spc="-15" dirty="0">
                <a:solidFill>
                  <a:srgbClr val="FFFFFF"/>
                </a:solidFill>
                <a:latin typeface="Calibri"/>
                <a:cs typeface="Calibri"/>
              </a:rPr>
              <a:t>contact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with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others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during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receiving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delivery</a:t>
            </a:r>
            <a:r>
              <a:rPr sz="24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operations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19989" y="611124"/>
            <a:ext cx="475488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How </a:t>
            </a:r>
            <a:r>
              <a:rPr dirty="0"/>
              <a:t>Do </a:t>
            </a:r>
            <a:r>
              <a:rPr spc="-85" dirty="0"/>
              <a:t>We</a:t>
            </a:r>
            <a:r>
              <a:rPr spc="-45" dirty="0"/>
              <a:t> </a:t>
            </a:r>
            <a:r>
              <a:rPr spc="-15" dirty="0"/>
              <a:t>Respond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2263817"/>
            <a:ext cx="9690735" cy="2793365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228600" marR="1441450" indent="-228600" algn="r">
              <a:lnSpc>
                <a:spcPct val="100000"/>
              </a:lnSpc>
              <a:spcBef>
                <a:spcPts val="395"/>
              </a:spcBef>
              <a:buFont typeface="Arial"/>
              <a:buChar char="•"/>
              <a:tabLst>
                <a:tab pos="228600" algn="l"/>
              </a:tabLst>
            </a:pPr>
            <a:r>
              <a:rPr sz="2800" spc="-5" dirty="0">
                <a:solidFill>
                  <a:srgbClr val="FFFFFF"/>
                </a:solidFill>
                <a:latin typeface="Calibri"/>
                <a:cs typeface="Calibri"/>
              </a:rPr>
              <a:t>Can </a:t>
            </a:r>
            <a:r>
              <a:rPr sz="2800" spc="-15" dirty="0">
                <a:solidFill>
                  <a:srgbClr val="FFFFFF"/>
                </a:solidFill>
                <a:latin typeface="Calibri"/>
                <a:cs typeface="Calibri"/>
              </a:rPr>
              <a:t>we </a:t>
            </a:r>
            <a:r>
              <a:rPr sz="2800" spc="-25" dirty="0">
                <a:solidFill>
                  <a:srgbClr val="FFFFFF"/>
                </a:solidFill>
                <a:latin typeface="Calibri"/>
                <a:cs typeface="Calibri"/>
              </a:rPr>
              <a:t>make </a:t>
            </a:r>
            <a:r>
              <a:rPr sz="2800" spc="-5" dirty="0">
                <a:solidFill>
                  <a:srgbClr val="FFFFFF"/>
                </a:solidFill>
                <a:latin typeface="Calibri"/>
                <a:cs typeface="Calibri"/>
              </a:rPr>
              <a:t>social </a:t>
            </a: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distancing work </a:t>
            </a:r>
            <a:r>
              <a:rPr sz="2800" spc="-5" dirty="0">
                <a:solidFill>
                  <a:srgbClr val="FFFFFF"/>
                </a:solidFill>
                <a:latin typeface="Calibri"/>
                <a:cs typeface="Calibri"/>
              </a:rPr>
              <a:t>in mail</a:t>
            </a:r>
            <a:r>
              <a:rPr sz="2800" spc="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operations?</a:t>
            </a:r>
            <a:endParaRPr sz="2800">
              <a:latin typeface="Calibri"/>
              <a:cs typeface="Calibri"/>
            </a:endParaRPr>
          </a:p>
          <a:p>
            <a:pPr marL="228600" marR="1384935" lvl="1" indent="-228600" algn="r">
              <a:lnSpc>
                <a:spcPct val="100000"/>
              </a:lnSpc>
              <a:spcBef>
                <a:spcPts val="259"/>
              </a:spcBef>
              <a:buFont typeface="Arial"/>
              <a:buChar char="•"/>
              <a:tabLst>
                <a:tab pos="228600" algn="l"/>
              </a:tabLst>
            </a:pPr>
            <a:r>
              <a:rPr sz="2400" spc="-60" dirty="0">
                <a:solidFill>
                  <a:srgbClr val="FFFFFF"/>
                </a:solidFill>
                <a:latin typeface="Calibri"/>
                <a:cs typeface="Calibri"/>
              </a:rPr>
              <a:t>Yes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- but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this </a:t>
            </a:r>
            <a:r>
              <a:rPr sz="2400" spc="-20" dirty="0">
                <a:solidFill>
                  <a:srgbClr val="FFFFFF"/>
                </a:solidFill>
                <a:latin typeface="Calibri"/>
                <a:cs typeface="Calibri"/>
              </a:rPr>
              <a:t>may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require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some </a:t>
            </a:r>
            <a:r>
              <a:rPr sz="2400" spc="-15" dirty="0">
                <a:solidFill>
                  <a:srgbClr val="FFFFFF"/>
                </a:solidFill>
                <a:latin typeface="Calibri"/>
                <a:cs typeface="Calibri"/>
              </a:rPr>
              <a:t>creative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thinking on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your</a:t>
            </a:r>
            <a:r>
              <a:rPr sz="2400" spc="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part</a:t>
            </a:r>
            <a:endParaRPr sz="240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215"/>
              </a:spcBef>
              <a:buFont typeface="Arial"/>
              <a:buChar char="•"/>
              <a:tabLst>
                <a:tab pos="698500" algn="l"/>
              </a:tabLst>
            </a:pP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Delineate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specific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work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waiting areas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–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mark with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tape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2400" spc="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signs</a:t>
            </a:r>
            <a:endParaRPr sz="2400">
              <a:latin typeface="Calibri"/>
              <a:cs typeface="Calibri"/>
            </a:endParaRPr>
          </a:p>
          <a:p>
            <a:pPr marL="698500" marR="5080" lvl="1" indent="-228600">
              <a:lnSpc>
                <a:spcPts val="2590"/>
              </a:lnSpc>
              <a:spcBef>
                <a:spcPts val="545"/>
              </a:spcBef>
              <a:buFont typeface="Arial"/>
              <a:buChar char="•"/>
              <a:tabLst>
                <a:tab pos="698500" algn="l"/>
              </a:tabLst>
            </a:pP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Modify </a:t>
            </a:r>
            <a:r>
              <a:rPr sz="2400" spc="-15" dirty="0">
                <a:solidFill>
                  <a:srgbClr val="FFFFFF"/>
                </a:solidFill>
                <a:latin typeface="Calibri"/>
                <a:cs typeface="Calibri"/>
              </a:rPr>
              <a:t>protocols to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enhance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social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distancing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– </a:t>
            </a:r>
            <a:r>
              <a:rPr sz="2400" spc="-15" dirty="0">
                <a:solidFill>
                  <a:srgbClr val="FFFFFF"/>
                </a:solidFill>
                <a:latin typeface="Calibri"/>
                <a:cs typeface="Calibri"/>
              </a:rPr>
              <a:t>limit/rotate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personnel </a:t>
            </a:r>
            <a:r>
              <a:rPr sz="2400" spc="-15" dirty="0">
                <a:solidFill>
                  <a:srgbClr val="FFFFFF"/>
                </a:solidFill>
                <a:latin typeface="Calibri"/>
                <a:cs typeface="Calibri"/>
              </a:rPr>
              <a:t>at 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screening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sorting</a:t>
            </a:r>
            <a:r>
              <a:rPr sz="24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15" dirty="0">
                <a:solidFill>
                  <a:srgbClr val="FFFFFF"/>
                </a:solidFill>
                <a:latin typeface="Calibri"/>
                <a:cs typeface="Calibri"/>
              </a:rPr>
              <a:t>stations</a:t>
            </a:r>
            <a:endParaRPr sz="240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200"/>
              </a:spcBef>
              <a:buFont typeface="Arial"/>
              <a:buChar char="•"/>
              <a:tabLst>
                <a:tab pos="698500" algn="l"/>
              </a:tabLst>
            </a:pP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Eliminate/modify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signature requirements</a:t>
            </a:r>
            <a:endParaRPr sz="240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219"/>
              </a:spcBef>
              <a:buFont typeface="Arial"/>
              <a:buChar char="•"/>
              <a:tabLst>
                <a:tab pos="698500" algn="l"/>
              </a:tabLst>
            </a:pP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Put all changes in</a:t>
            </a:r>
            <a:r>
              <a:rPr sz="24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writing!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19989" y="611124"/>
            <a:ext cx="475488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How </a:t>
            </a:r>
            <a:r>
              <a:rPr dirty="0"/>
              <a:t>Do </a:t>
            </a:r>
            <a:r>
              <a:rPr spc="-85" dirty="0"/>
              <a:t>We</a:t>
            </a:r>
            <a:r>
              <a:rPr spc="-45" dirty="0"/>
              <a:t> </a:t>
            </a:r>
            <a:r>
              <a:rPr spc="-15" dirty="0"/>
              <a:t>Respond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61404"/>
            <a:ext cx="9832340" cy="3398520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370"/>
              </a:spcBef>
              <a:buFont typeface="Arial"/>
              <a:buChar char="•"/>
              <a:tabLst>
                <a:tab pos="241300" algn="l"/>
              </a:tabLst>
            </a:pPr>
            <a:r>
              <a:rPr sz="2800" spc="-5" dirty="0">
                <a:solidFill>
                  <a:srgbClr val="FFFFFF"/>
                </a:solidFill>
                <a:latin typeface="Calibri"/>
                <a:cs typeface="Calibri"/>
              </a:rPr>
              <a:t>Does </a:t>
            </a: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personal </a:t>
            </a:r>
            <a:r>
              <a:rPr sz="2800" spc="-15" dirty="0">
                <a:solidFill>
                  <a:srgbClr val="FFFFFF"/>
                </a:solidFill>
                <a:latin typeface="Calibri"/>
                <a:cs typeface="Calibri"/>
              </a:rPr>
              <a:t>protective </a:t>
            </a: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equipment </a:t>
            </a:r>
            <a:r>
              <a:rPr sz="2800" dirty="0">
                <a:solidFill>
                  <a:srgbClr val="FFFFFF"/>
                </a:solidFill>
                <a:latin typeface="Calibri"/>
                <a:cs typeface="Calibri"/>
              </a:rPr>
              <a:t>– PPE –</a:t>
            </a:r>
            <a:r>
              <a:rPr sz="2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Calibri"/>
                <a:cs typeface="Calibri"/>
              </a:rPr>
              <a:t>help?</a:t>
            </a:r>
            <a:endParaRPr sz="2800">
              <a:latin typeface="Calibri"/>
              <a:cs typeface="Calibri"/>
            </a:endParaRPr>
          </a:p>
          <a:p>
            <a:pPr marL="698500" marR="592455" lvl="1" indent="-228600">
              <a:lnSpc>
                <a:spcPts val="2590"/>
              </a:lnSpc>
              <a:spcBef>
                <a:spcPts val="560"/>
              </a:spcBef>
              <a:buFont typeface="Arial"/>
              <a:buChar char="•"/>
              <a:tabLst>
                <a:tab pos="698500" algn="l"/>
              </a:tabLst>
            </a:pP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Other than social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distancing,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PPE is the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most </a:t>
            </a:r>
            <a:r>
              <a:rPr sz="2400" spc="-15" dirty="0">
                <a:solidFill>
                  <a:srgbClr val="FFFFFF"/>
                </a:solidFill>
                <a:latin typeface="Calibri"/>
                <a:cs typeface="Calibri"/>
              </a:rPr>
              <a:t>effective </a:t>
            </a:r>
            <a:r>
              <a:rPr sz="2400" spc="-30" dirty="0">
                <a:solidFill>
                  <a:srgbClr val="FFFFFF"/>
                </a:solidFill>
                <a:latin typeface="Calibri"/>
                <a:cs typeface="Calibri"/>
              </a:rPr>
              <a:t>way </a:t>
            </a:r>
            <a:r>
              <a:rPr sz="2400" spc="-15" dirty="0">
                <a:solidFill>
                  <a:srgbClr val="FFFFFF"/>
                </a:solidFill>
                <a:latin typeface="Calibri"/>
                <a:cs typeface="Calibri"/>
              </a:rPr>
              <a:t>to prevent  exposure</a:t>
            </a:r>
            <a:endParaRPr sz="240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204"/>
              </a:spcBef>
              <a:buFont typeface="Arial"/>
              <a:buChar char="•"/>
              <a:tabLst>
                <a:tab pos="698500" algn="l"/>
              </a:tabLst>
            </a:pP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Understanding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capabilities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limitations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of the equipment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is</a:t>
            </a:r>
            <a:r>
              <a:rPr sz="24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paramount</a:t>
            </a:r>
            <a:endParaRPr sz="240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215"/>
              </a:spcBef>
              <a:buFont typeface="Arial"/>
              <a:buChar char="•"/>
              <a:tabLst>
                <a:tab pos="698500" algn="l"/>
              </a:tabLst>
            </a:pPr>
            <a:r>
              <a:rPr sz="2400" spc="-35" dirty="0">
                <a:solidFill>
                  <a:srgbClr val="FFFFFF"/>
                </a:solidFill>
                <a:latin typeface="Calibri"/>
                <a:cs typeface="Calibri"/>
              </a:rPr>
              <a:t>Train,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practice,</a:t>
            </a:r>
            <a:r>
              <a:rPr sz="2400" spc="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observe</a:t>
            </a:r>
            <a:endParaRPr sz="2400">
              <a:latin typeface="Calibri"/>
              <a:cs typeface="Calibri"/>
            </a:endParaRPr>
          </a:p>
          <a:p>
            <a:pPr marL="698500" lvl="1" indent="-228600">
              <a:lnSpc>
                <a:spcPct val="100000"/>
              </a:lnSpc>
              <a:spcBef>
                <a:spcPts val="215"/>
              </a:spcBef>
              <a:buFont typeface="Arial"/>
              <a:buChar char="•"/>
              <a:tabLst>
                <a:tab pos="698500" algn="l"/>
              </a:tabLst>
            </a:pP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Minimum PPE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– </a:t>
            </a:r>
            <a:r>
              <a:rPr sz="2400" spc="-5" dirty="0">
                <a:solidFill>
                  <a:srgbClr val="FFFFFF"/>
                </a:solidFill>
                <a:latin typeface="Calibri"/>
                <a:cs typeface="Calibri"/>
              </a:rPr>
              <a:t>nitrile or </a:t>
            </a:r>
            <a:r>
              <a:rPr sz="2400" spc="-20" dirty="0">
                <a:solidFill>
                  <a:srgbClr val="FFFFFF"/>
                </a:solidFill>
                <a:latin typeface="Calibri"/>
                <a:cs typeface="Calibri"/>
              </a:rPr>
              <a:t>latex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gloves, </a:t>
            </a:r>
            <a:r>
              <a:rPr sz="2400" spc="-35" dirty="0">
                <a:solidFill>
                  <a:srgbClr val="FFFFFF"/>
                </a:solidFill>
                <a:latin typeface="Calibri"/>
                <a:cs typeface="Calibri"/>
              </a:rPr>
              <a:t>respirator, </a:t>
            </a:r>
            <a:r>
              <a:rPr sz="2400" spc="-15" dirty="0">
                <a:solidFill>
                  <a:srgbClr val="FFFFFF"/>
                </a:solidFill>
                <a:latin typeface="Calibri"/>
                <a:cs typeface="Calibri"/>
              </a:rPr>
              <a:t>eye</a:t>
            </a:r>
            <a:r>
              <a:rPr sz="2400" spc="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protection</a:t>
            </a:r>
            <a:endParaRPr sz="2400">
              <a:latin typeface="Calibri"/>
              <a:cs typeface="Calibri"/>
            </a:endParaRPr>
          </a:p>
          <a:p>
            <a:pPr marL="1155700" lvl="2" indent="-229235">
              <a:lnSpc>
                <a:spcPct val="100000"/>
              </a:lnSpc>
              <a:spcBef>
                <a:spcPts val="209"/>
              </a:spcBef>
              <a:buFont typeface="Arial"/>
              <a:buChar char="•"/>
              <a:tabLst>
                <a:tab pos="1155065" algn="l"/>
                <a:tab pos="1155700" algn="l"/>
              </a:tabLst>
            </a:pP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Gloves</a:t>
            </a:r>
            <a:endParaRPr sz="2000">
              <a:latin typeface="Calibri"/>
              <a:cs typeface="Calibri"/>
            </a:endParaRPr>
          </a:p>
          <a:p>
            <a:pPr marL="1155700" lvl="2" indent="-229235">
              <a:lnSpc>
                <a:spcPct val="100000"/>
              </a:lnSpc>
              <a:spcBef>
                <a:spcPts val="310"/>
              </a:spcBef>
              <a:buFont typeface="Arial"/>
              <a:buChar char="•"/>
              <a:tabLst>
                <a:tab pos="1155065" algn="l"/>
                <a:tab pos="1155700" algn="l"/>
              </a:tabLst>
            </a:pPr>
            <a:r>
              <a:rPr sz="2000" spc="-15" dirty="0">
                <a:solidFill>
                  <a:srgbClr val="FFFFFF"/>
                </a:solidFill>
                <a:latin typeface="Calibri"/>
                <a:cs typeface="Calibri"/>
              </a:rPr>
              <a:t>Respirator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/</a:t>
            </a:r>
            <a:r>
              <a:rPr sz="20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Mask</a:t>
            </a:r>
            <a:endParaRPr sz="2000">
              <a:latin typeface="Calibri"/>
              <a:cs typeface="Calibri"/>
            </a:endParaRPr>
          </a:p>
          <a:p>
            <a:pPr marL="1155700" lvl="2" indent="-229235">
              <a:lnSpc>
                <a:spcPct val="100000"/>
              </a:lnSpc>
              <a:spcBef>
                <a:spcPts val="190"/>
              </a:spcBef>
              <a:buFont typeface="Arial"/>
              <a:buChar char="•"/>
              <a:tabLst>
                <a:tab pos="1155065" algn="l"/>
                <a:tab pos="1155700" algn="l"/>
              </a:tabLst>
            </a:pPr>
            <a:r>
              <a:rPr sz="2000" spc="-30" dirty="0">
                <a:solidFill>
                  <a:srgbClr val="FFFFFF"/>
                </a:solidFill>
                <a:latin typeface="Calibri"/>
                <a:cs typeface="Calibri"/>
              </a:rPr>
              <a:t>Eye</a:t>
            </a:r>
            <a:r>
              <a:rPr sz="20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Protection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563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623</Words>
  <Application>Microsoft Office PowerPoint</Application>
  <PresentationFormat>Widescreen</PresentationFormat>
  <Paragraphs>98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Lucida Sans Unicode</vt:lpstr>
      <vt:lpstr>Times New Roman</vt:lpstr>
      <vt:lpstr>Office Theme</vt:lpstr>
      <vt:lpstr>JGW Group</vt:lpstr>
      <vt:lpstr>Introduction  Keith James – Training Director</vt:lpstr>
      <vt:lpstr>Mail Handling Safety in the Age of COVID-19 Agenda</vt:lpstr>
      <vt:lpstr>Understanding COVID-19</vt:lpstr>
      <vt:lpstr>How Does COVID-19 Impact Mail and Delivery Operations?</vt:lpstr>
      <vt:lpstr>How Does the Virus Impact the Mail Center?</vt:lpstr>
      <vt:lpstr>What is the Threat to Mail Center Personnel?</vt:lpstr>
      <vt:lpstr>How Do We Respond</vt:lpstr>
      <vt:lpstr>How Do We Respond</vt:lpstr>
      <vt:lpstr>How Do We Respond</vt:lpstr>
      <vt:lpstr>Questions</vt:lpstr>
      <vt:lpstr>References</vt:lpstr>
      <vt:lpstr>Introduction  Keith James – Training Director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JGW Group</dc:title>
  <dc:creator>teresa settles</dc:creator>
  <cp:lastModifiedBy>teresa settles</cp:lastModifiedBy>
  <cp:revision>1</cp:revision>
  <dcterms:created xsi:type="dcterms:W3CDTF">2020-04-19T12:11:14Z</dcterms:created>
  <dcterms:modified xsi:type="dcterms:W3CDTF">2020-04-19T12:14:16Z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2020-04-15T00:00:00Z</vt:filetime>
  </property>
  <property fmtid="{D5CDD505-2E9C-101B-9397-08002B2CF9AE}" pid="3" name="LastSaved">
    <vt:filetime>2020-04-19T00:00:00Z</vt:filetime>
  </property>
</Properties>
</file>